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76" r:id="rId3"/>
    <p:sldId id="270" r:id="rId4"/>
    <p:sldId id="271" r:id="rId5"/>
    <p:sldId id="272" r:id="rId6"/>
    <p:sldId id="273" r:id="rId7"/>
    <p:sldId id="274" r:id="rId8"/>
    <p:sldId id="277" r:id="rId9"/>
    <p:sldId id="275" r:id="rId10"/>
    <p:sldId id="278" r:id="rId11"/>
    <p:sldId id="279" r:id="rId12"/>
    <p:sldId id="260" r:id="rId13"/>
    <p:sldId id="262" r:id="rId14"/>
    <p:sldId id="258" r:id="rId15"/>
    <p:sldId id="263" r:id="rId16"/>
    <p:sldId id="280" r:id="rId17"/>
    <p:sldId id="264" r:id="rId18"/>
    <p:sldId id="265" r:id="rId19"/>
    <p:sldId id="266" r:id="rId20"/>
    <p:sldId id="267" r:id="rId21"/>
    <p:sldId id="268" r:id="rId22"/>
    <p:sldId id="269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93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1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36DA2-F42B-CD49-ACAF-46157F17E562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4F593-818F-A146-8B35-6DB274118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0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48F4-EF46-2144-A3D5-226829D0A040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3DE0-F244-5E47-9CDC-95C42AEA18E0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6BEA-1CD3-9B49-BF4F-295F2AEA12EF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26C4-7266-4942-B663-A1FF9217FB2B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2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9019-6E92-E14E-8D9E-60CA1EC54C12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2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A189-6AD9-374A-BA75-809A0FF3D4F2}" type="datetime1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8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AA4C-8D0F-C84F-BACE-86CBB7005FE6}" type="datetime1">
              <a:rPr lang="en-US" smtClean="0"/>
              <a:t>9/24/18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7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637-ABB6-9C49-AC9F-8D33C33527B2}" type="datetime1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8C32-E951-814D-9038-4E13E3D19E8B}" type="datetime1">
              <a:rPr lang="en-US" smtClean="0"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58CD3-020F-074C-83F7-D50207271423}" type="datetime1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8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F012-D1F3-164B-8763-09FFC35D9C9A}" type="datetime1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 Xu, Olin Business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3C62-562C-4C41-BB2D-495986D050C7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Ke Xu, Olin Business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EE268-07A0-9645-BA68-FE012FA36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166C-7339-884D-9973-135AE7558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645" y="425133"/>
            <a:ext cx="7772400" cy="2387600"/>
          </a:xfrm>
        </p:spPr>
        <p:txBody>
          <a:bodyPr/>
          <a:lstStyle/>
          <a:p>
            <a:r>
              <a:rPr lang="en-US" dirty="0"/>
              <a:t>Cryptocurrency value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2D7CA-AD8F-FA4D-AC0C-72DD0F7AA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434" y="2812732"/>
            <a:ext cx="6526530" cy="194917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An empirical study leading to a cost of production model for valuing Bitcoin </a:t>
            </a:r>
          </a:p>
          <a:p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S. Hayes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Wisconsin-Madison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7DEF5-22A3-0C46-9123-8F3B7A62EDC8}"/>
              </a:ext>
            </a:extLst>
          </p:cNvPr>
          <p:cNvSpPr txBox="1"/>
          <p:nvPr/>
        </p:nvSpPr>
        <p:spPr>
          <a:xfrm>
            <a:off x="2914650" y="5165725"/>
            <a:ext cx="3348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Ke</a:t>
            </a:r>
            <a:r>
              <a:rPr lang="en-US" dirty="0"/>
              <a:t> Xu</a:t>
            </a:r>
          </a:p>
          <a:p>
            <a:pPr algn="ctr"/>
            <a:r>
              <a:rPr lang="en-US" dirty="0"/>
              <a:t>Olin Business School</a:t>
            </a:r>
          </a:p>
          <a:p>
            <a:pPr algn="ctr"/>
            <a:r>
              <a:rPr lang="en-US" dirty="0"/>
              <a:t>Washington University in St. Louis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8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BF6D3-3366-6D4C-A1C7-74B6D94B65B3}"/>
              </a:ext>
            </a:extLst>
          </p:cNvPr>
          <p:cNvSpPr txBox="1"/>
          <p:nvPr/>
        </p:nvSpPr>
        <p:spPr>
          <a:xfrm>
            <a:off x="1705232" y="741406"/>
            <a:ext cx="553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if the majority of the people tend to be dishonest?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EB878-94D7-CB4E-9FDD-64704DC4A710}"/>
              </a:ext>
            </a:extLst>
          </p:cNvPr>
          <p:cNvSpPr txBox="1"/>
          <p:nvPr/>
        </p:nvSpPr>
        <p:spPr>
          <a:xfrm>
            <a:off x="2775635" y="2150076"/>
            <a:ext cx="5473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51% attack!</a:t>
            </a:r>
          </a:p>
        </p:txBody>
      </p:sp>
    </p:spTree>
    <p:extLst>
      <p:ext uri="{BB962C8B-B14F-4D97-AF65-F5344CB8AC3E}">
        <p14:creationId xmlns:p14="http://schemas.microsoft.com/office/powerpoint/2010/main" val="39708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1FDBC-D8BF-0946-A347-923E8A6CC20B}"/>
              </a:ext>
            </a:extLst>
          </p:cNvPr>
          <p:cNvSpPr txBox="1"/>
          <p:nvPr/>
        </p:nvSpPr>
        <p:spPr>
          <a:xfrm>
            <a:off x="6741994" y="3235360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world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8DFEB7-6D6E-D848-B310-97292D40EBBA}"/>
              </a:ext>
            </a:extLst>
          </p:cNvPr>
          <p:cNvSpPr/>
          <p:nvPr/>
        </p:nvSpPr>
        <p:spPr>
          <a:xfrm>
            <a:off x="795407" y="614148"/>
            <a:ext cx="4009884" cy="458564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1A3EE-A462-2346-8FA6-AA44DCC08651}"/>
              </a:ext>
            </a:extLst>
          </p:cNvPr>
          <p:cNvSpPr txBox="1"/>
          <p:nvPr/>
        </p:nvSpPr>
        <p:spPr>
          <a:xfrm>
            <a:off x="2023704" y="914400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A4192-6FB4-3840-A55D-EFC3E592C495}"/>
              </a:ext>
            </a:extLst>
          </p:cNvPr>
          <p:cNvSpPr txBox="1"/>
          <p:nvPr/>
        </p:nvSpPr>
        <p:spPr>
          <a:xfrm>
            <a:off x="1532387" y="2306471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Altcoins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E3761-ED3B-6E46-8D4C-C55543FC03C6}"/>
              </a:ext>
            </a:extLst>
          </p:cNvPr>
          <p:cNvSpPr txBox="1"/>
          <p:nvPr/>
        </p:nvSpPr>
        <p:spPr>
          <a:xfrm>
            <a:off x="3088229" y="3302758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Bitcoin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03739A-7302-6D4E-A32B-B248B6D92138}"/>
              </a:ext>
            </a:extLst>
          </p:cNvPr>
          <p:cNvSpPr/>
          <p:nvPr/>
        </p:nvSpPr>
        <p:spPr>
          <a:xfrm>
            <a:off x="1342455" y="1815152"/>
            <a:ext cx="1279194" cy="125559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356669-EE8A-1C43-9405-1C32981FDC04}"/>
              </a:ext>
            </a:extLst>
          </p:cNvPr>
          <p:cNvSpPr/>
          <p:nvPr/>
        </p:nvSpPr>
        <p:spPr>
          <a:xfrm>
            <a:off x="6115050" y="2866028"/>
            <a:ext cx="2728699" cy="233376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19DE2-9BD7-1F4E-ADA6-66BC0BE7E5E2}"/>
              </a:ext>
            </a:extLst>
          </p:cNvPr>
          <p:cNvSpPr/>
          <p:nvPr/>
        </p:nvSpPr>
        <p:spPr>
          <a:xfrm>
            <a:off x="2976491" y="3070746"/>
            <a:ext cx="1009935" cy="100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9E9E8B-E87C-B746-9048-792E80CC3EB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62299" y="2886869"/>
            <a:ext cx="662094" cy="3317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A9EDCF-E95C-404E-8329-6DF5C7761127}"/>
              </a:ext>
            </a:extLst>
          </p:cNvPr>
          <p:cNvCxnSpPr/>
          <p:nvPr/>
        </p:nvCxnSpPr>
        <p:spPr>
          <a:xfrm>
            <a:off x="3946763" y="3780850"/>
            <a:ext cx="2128624" cy="43672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F608EC-B04B-D64F-9FFA-45DEF07595F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844954" y="3207800"/>
            <a:ext cx="1669705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27C00A76-B035-CB44-B2B8-0EAE2482A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67" y="0"/>
            <a:ext cx="914400" cy="914400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6319F542-B639-1E43-85FD-D8B76C7573CE}"/>
              </a:ext>
            </a:extLst>
          </p:cNvPr>
          <p:cNvSpPr/>
          <p:nvPr/>
        </p:nvSpPr>
        <p:spPr>
          <a:xfrm>
            <a:off x="2265528" y="5513696"/>
            <a:ext cx="4258102" cy="300250"/>
          </a:xfrm>
          <a:custGeom>
            <a:avLst/>
            <a:gdLst>
              <a:gd name="connsiteX0" fmla="*/ 0 w 4258102"/>
              <a:gd name="connsiteY0" fmla="*/ 0 h 300250"/>
              <a:gd name="connsiteX1" fmla="*/ 0 w 4258102"/>
              <a:gd name="connsiteY1" fmla="*/ 286603 h 300250"/>
              <a:gd name="connsiteX2" fmla="*/ 2456597 w 4258102"/>
              <a:gd name="connsiteY2" fmla="*/ 286603 h 300250"/>
              <a:gd name="connsiteX3" fmla="*/ 2456597 w 4258102"/>
              <a:gd name="connsiteY3" fmla="*/ 54591 h 300250"/>
              <a:gd name="connsiteX4" fmla="*/ 2456597 w 4258102"/>
              <a:gd name="connsiteY4" fmla="*/ 300250 h 300250"/>
              <a:gd name="connsiteX5" fmla="*/ 4258102 w 4258102"/>
              <a:gd name="connsiteY5" fmla="*/ 300250 h 300250"/>
              <a:gd name="connsiteX6" fmla="*/ 4258102 w 4258102"/>
              <a:gd name="connsiteY6" fmla="*/ 81886 h 300250"/>
              <a:gd name="connsiteX7" fmla="*/ 4258102 w 4258102"/>
              <a:gd name="connsiteY7" fmla="*/ 81886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8102" h="300250">
                <a:moveTo>
                  <a:pt x="0" y="0"/>
                </a:moveTo>
                <a:lnTo>
                  <a:pt x="0" y="286603"/>
                </a:lnTo>
                <a:lnTo>
                  <a:pt x="2456597" y="286603"/>
                </a:lnTo>
                <a:lnTo>
                  <a:pt x="2456597" y="54591"/>
                </a:lnTo>
                <a:lnTo>
                  <a:pt x="2456597" y="300250"/>
                </a:lnTo>
                <a:lnTo>
                  <a:pt x="4258102" y="300250"/>
                </a:lnTo>
                <a:lnTo>
                  <a:pt x="4258102" y="81886"/>
                </a:lnTo>
                <a:lnTo>
                  <a:pt x="4258102" y="8188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6F29921E-919F-444D-9962-6196C81FC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3802" y="-679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05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7CB562E-3BF0-1947-A3CF-8C19E1EBFBE3}"/>
              </a:ext>
            </a:extLst>
          </p:cNvPr>
          <p:cNvSpPr txBox="1"/>
          <p:nvPr/>
        </p:nvSpPr>
        <p:spPr>
          <a:xfrm>
            <a:off x="441482" y="1280160"/>
            <a:ext cx="4717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money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91A40-118C-654D-9834-AB08A0EBAB11}"/>
              </a:ext>
            </a:extLst>
          </p:cNvPr>
          <p:cNvSpPr txBox="1"/>
          <p:nvPr/>
        </p:nvSpPr>
        <p:spPr>
          <a:xfrm>
            <a:off x="2923221" y="308611"/>
            <a:ext cx="30689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Fundamental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E532D7-14A5-E344-AFE1-653B3AB320DB}"/>
              </a:ext>
            </a:extLst>
          </p:cNvPr>
          <p:cNvSpPr txBox="1"/>
          <p:nvPr/>
        </p:nvSpPr>
        <p:spPr>
          <a:xfrm>
            <a:off x="987974" y="1692097"/>
            <a:ext cx="369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21,000,000 for Bitcoin and no more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7688B-3B79-AF43-B8EE-EEF995BE0457}"/>
              </a:ext>
            </a:extLst>
          </p:cNvPr>
          <p:cNvSpPr txBox="1"/>
          <p:nvPr/>
        </p:nvSpPr>
        <p:spPr>
          <a:xfrm>
            <a:off x="987974" y="4176456"/>
            <a:ext cx="469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Difficulty retarget mechanism, per 2016 blocks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87ABDC-2131-C543-A9C6-6CBE2ED53018}"/>
              </a:ext>
            </a:extLst>
          </p:cNvPr>
          <p:cNvSpPr txBox="1"/>
          <p:nvPr/>
        </p:nvSpPr>
        <p:spPr>
          <a:xfrm>
            <a:off x="987974" y="2473366"/>
            <a:ext cx="756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Relatively stable, 12.5 coins per block now, halved per 4 years approximately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F0DEA9-1A71-704D-865E-B00BF32A0D5D}"/>
              </a:ext>
            </a:extLst>
          </p:cNvPr>
          <p:cNvSpPr txBox="1"/>
          <p:nvPr/>
        </p:nvSpPr>
        <p:spPr>
          <a:xfrm>
            <a:off x="987974" y="3346968"/>
            <a:ext cx="369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Around 10 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536F66-3A39-AE45-8163-F1639B0F3B68}"/>
              </a:ext>
            </a:extLst>
          </p:cNvPr>
          <p:cNvSpPr txBox="1"/>
          <p:nvPr/>
        </p:nvSpPr>
        <p:spPr>
          <a:xfrm>
            <a:off x="952975" y="5005944"/>
            <a:ext cx="51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Observed pair prices of Altcoin/Bitcoin on exchanges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56F50D-FEEA-244E-8896-DD6324BDC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2" y="3718563"/>
            <a:ext cx="7598344" cy="1876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DF905-1E48-E340-85DB-2A46976B8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4191"/>
            <a:ext cx="9144000" cy="36296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91773D-F3AD-8C42-8ECD-E24628A6742A}"/>
              </a:ext>
            </a:extLst>
          </p:cNvPr>
          <p:cNvSpPr txBox="1"/>
          <p:nvPr/>
        </p:nvSpPr>
        <p:spPr>
          <a:xfrm>
            <a:off x="952975" y="5718391"/>
            <a:ext cx="732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Cryptologic hash function used as the basis for the protocol, SHA-256d </a:t>
            </a:r>
          </a:p>
        </p:txBody>
      </p:sp>
    </p:spTree>
    <p:extLst>
      <p:ext uri="{BB962C8B-B14F-4D97-AF65-F5344CB8AC3E}">
        <p14:creationId xmlns:p14="http://schemas.microsoft.com/office/powerpoint/2010/main" val="33891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777EB-C9EB-6B48-BAF2-0C569287C0CF}"/>
              </a:ext>
            </a:extLst>
          </p:cNvPr>
          <p:cNvSpPr txBox="1"/>
          <p:nvPr/>
        </p:nvSpPr>
        <p:spPr>
          <a:xfrm>
            <a:off x="3070747" y="259307"/>
            <a:ext cx="1752157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No arbitrage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52C91-D41D-1D4D-8FC4-8D1FC0BB9DC7}"/>
              </a:ext>
            </a:extLst>
          </p:cNvPr>
          <p:cNvSpPr txBox="1"/>
          <p:nvPr/>
        </p:nvSpPr>
        <p:spPr>
          <a:xfrm>
            <a:off x="1397316" y="4210068"/>
            <a:ext cx="23398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Mobility of capital in switching mining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180F3-DD96-AF4E-93AC-8DAE75AA9B2A}"/>
              </a:ext>
            </a:extLst>
          </p:cNvPr>
          <p:cNvSpPr txBox="1"/>
          <p:nvPr/>
        </p:nvSpPr>
        <p:spPr>
          <a:xfrm>
            <a:off x="730851" y="1082722"/>
            <a:ext cx="467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Bitcoin is the stable equilibrium digital currency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1ED822-5636-2D44-B14B-79268B9395CE}"/>
              </a:ext>
            </a:extLst>
          </p:cNvPr>
          <p:cNvSpPr txBox="1"/>
          <p:nvPr/>
        </p:nvSpPr>
        <p:spPr>
          <a:xfrm>
            <a:off x="532262" y="2906973"/>
            <a:ext cx="154219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Mining Bitcoin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C73E0-F3F3-E24A-8184-4F7F1C406B8D}"/>
              </a:ext>
            </a:extLst>
          </p:cNvPr>
          <p:cNvSpPr txBox="1"/>
          <p:nvPr/>
        </p:nvSpPr>
        <p:spPr>
          <a:xfrm>
            <a:off x="2979761" y="2888057"/>
            <a:ext cx="17309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Mining Altcoins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6B528D-73A9-2842-95B3-782305947D18}"/>
              </a:ext>
            </a:extLst>
          </p:cNvPr>
          <p:cNvSpPr txBox="1"/>
          <p:nvPr/>
        </p:nvSpPr>
        <p:spPr>
          <a:xfrm>
            <a:off x="5994068" y="2724471"/>
            <a:ext cx="17309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Removing the opportunity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545B3-A2F4-964D-B09B-E5E390EB05C0}"/>
              </a:ext>
            </a:extLst>
          </p:cNvPr>
          <p:cNvSpPr txBox="1"/>
          <p:nvPr/>
        </p:nvSpPr>
        <p:spPr>
          <a:xfrm>
            <a:off x="2074459" y="1994847"/>
            <a:ext cx="12314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Arbitrage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9C1EE-EE05-BE44-AC97-2484D7BFC481}"/>
              </a:ext>
            </a:extLst>
          </p:cNvPr>
          <p:cNvSpPr txBox="1"/>
          <p:nvPr/>
        </p:nvSpPr>
        <p:spPr>
          <a:xfrm>
            <a:off x="4519668" y="4194234"/>
            <a:ext cx="23398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Market exchange rate adjusts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28755-D7E3-1B4F-ADB4-E245AF83A97A}"/>
              </a:ext>
            </a:extLst>
          </p:cNvPr>
          <p:cNvSpPr txBox="1"/>
          <p:nvPr/>
        </p:nvSpPr>
        <p:spPr>
          <a:xfrm>
            <a:off x="4355895" y="1787559"/>
            <a:ext cx="23398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Competition of capital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28C07F8-3A8E-064C-9225-4AF520682D09}"/>
              </a:ext>
            </a:extLst>
          </p:cNvPr>
          <p:cNvSpPr/>
          <p:nvPr/>
        </p:nvSpPr>
        <p:spPr>
          <a:xfrm>
            <a:off x="2074459" y="2957843"/>
            <a:ext cx="905302" cy="279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C41C92F-A06B-4B40-B75C-B4DFCD2CE81B}"/>
              </a:ext>
            </a:extLst>
          </p:cNvPr>
          <p:cNvSpPr/>
          <p:nvPr/>
        </p:nvSpPr>
        <p:spPr>
          <a:xfrm>
            <a:off x="4691336" y="2958095"/>
            <a:ext cx="1302731" cy="246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B6D51A-6D36-8242-BF21-82C6DFBA063F}"/>
              </a:ext>
            </a:extLst>
          </p:cNvPr>
          <p:cNvCxnSpPr/>
          <p:nvPr/>
        </p:nvCxnSpPr>
        <p:spPr>
          <a:xfrm>
            <a:off x="2567264" y="2388899"/>
            <a:ext cx="0" cy="65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10163A-1884-E648-82F3-D58F6DA82E29}"/>
              </a:ext>
            </a:extLst>
          </p:cNvPr>
          <p:cNvCxnSpPr>
            <a:cxnSpLocks/>
          </p:cNvCxnSpPr>
          <p:nvPr/>
        </p:nvCxnSpPr>
        <p:spPr>
          <a:xfrm>
            <a:off x="5342701" y="2179513"/>
            <a:ext cx="0" cy="778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6B34D2-9846-6C4E-A258-BA3563B0C2C6}"/>
              </a:ext>
            </a:extLst>
          </p:cNvPr>
          <p:cNvCxnSpPr>
            <a:stCxn id="6" idx="0"/>
          </p:cNvCxnSpPr>
          <p:nvPr/>
        </p:nvCxnSpPr>
        <p:spPr>
          <a:xfrm flipV="1">
            <a:off x="2567264" y="3237006"/>
            <a:ext cx="0" cy="97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79E883-2CD5-0645-B446-59AB7295AED1}"/>
              </a:ext>
            </a:extLst>
          </p:cNvPr>
          <p:cNvCxnSpPr/>
          <p:nvPr/>
        </p:nvCxnSpPr>
        <p:spPr>
          <a:xfrm flipV="1">
            <a:off x="5342701" y="3204225"/>
            <a:ext cx="0" cy="97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62C5EA9-2A50-934B-88AD-510143E79EAA}"/>
              </a:ext>
            </a:extLst>
          </p:cNvPr>
          <p:cNvSpPr txBox="1"/>
          <p:nvPr/>
        </p:nvSpPr>
        <p:spPr>
          <a:xfrm>
            <a:off x="2172268" y="5474137"/>
            <a:ext cx="514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Baseline: rate of return for bitcoin mining</a:t>
            </a:r>
          </a:p>
          <a:p>
            <a:r>
              <a:rPr lang="en-US" dirty="0"/>
              <a:t>(expected bitcoins per day per unit of mining power)</a:t>
            </a:r>
          </a:p>
        </p:txBody>
      </p:sp>
    </p:spTree>
    <p:extLst>
      <p:ext uri="{BB962C8B-B14F-4D97-AF65-F5344CB8AC3E}">
        <p14:creationId xmlns:p14="http://schemas.microsoft.com/office/powerpoint/2010/main" val="50595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B7DEF5-22A3-0C46-9123-8F3B7A62EDC8}"/>
                  </a:ext>
                </a:extLst>
              </p:cNvPr>
              <p:cNvSpPr txBox="1"/>
              <p:nvPr/>
            </p:nvSpPr>
            <p:spPr>
              <a:xfrm>
                <a:off x="1554480" y="783570"/>
                <a:ext cx="6697980" cy="172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𝐵𝑙𝑜𝑐𝑘𝑇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𝑑𝑖𝑓𝑓𝑖𝑐𝑢𝑙𝑡𝑦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h𝑎𝑠h𝑟𝑎𝑡𝑒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𝐵𝑙𝑜𝑐𝑘𝑅𝑒𝑤𝑎𝑟𝑑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𝐵𝑙𝑜𝑐𝑘𝑇𝑖𝑚𝑒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B7DEF5-22A3-0C46-9123-8F3B7A62E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783570"/>
                <a:ext cx="6697980" cy="17226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0D067B-7796-1A46-89F4-381011925A9D}"/>
                  </a:ext>
                </a:extLst>
              </p:cNvPr>
              <p:cNvSpPr txBox="1"/>
              <p:nvPr/>
            </p:nvSpPr>
            <p:spPr>
              <a:xfrm>
                <a:off x="1554480" y="2517480"/>
                <a:ext cx="6023610" cy="172630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the block reward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the hashing power employed by a miner</a:t>
                </a:r>
              </a:p>
              <a:p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difficulty level</a:t>
                </a:r>
              </a:p>
              <a:p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summarized the constants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0D067B-7796-1A46-89F4-38101192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2517480"/>
                <a:ext cx="6023610" cy="1726306"/>
              </a:xfrm>
              <a:prstGeom prst="rect">
                <a:avLst/>
              </a:prstGeom>
              <a:blipFill>
                <a:blip r:embed="rId3"/>
                <a:stretch>
                  <a:fillRect l="-6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7FD2F0-9B27-D046-B047-55DE8E14EB3F}"/>
                  </a:ext>
                </a:extLst>
              </p:cNvPr>
              <p:cNvSpPr txBox="1"/>
              <p:nvPr/>
            </p:nvSpPr>
            <p:spPr>
              <a:xfrm>
                <a:off x="1554480" y="4505177"/>
                <a:ext cx="6023610" cy="6651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𝐵𝑇𝐶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𝑎𝑙𝑡𝑐𝑜𝑖𝑛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𝑎𝑙𝑡𝑐𝑜𝑖𝑛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𝑎𝑙𝑡𝑐𝑜𝑖𝑛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7FD2F0-9B27-D046-B047-55DE8E14E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4505177"/>
                <a:ext cx="6023610" cy="665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42D593-00B0-2D40-B909-38B772D49C0B}"/>
                  </a:ext>
                </a:extLst>
              </p:cNvPr>
              <p:cNvSpPr txBox="1"/>
              <p:nvPr/>
            </p:nvSpPr>
            <p:spPr>
              <a:xfrm>
                <a:off x="1554480" y="5431750"/>
                <a:ext cx="6023610" cy="69544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Theoretical equilibrium market price(bid):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𝐵𝑇𝐶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𝑑𝑎𝑦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𝑎𝑙𝑡𝑐𝑜𝑖𝑛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𝑎𝑙𝑡𝑐𝑜𝑖𝑛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42D593-00B0-2D40-B909-38B772D49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5431750"/>
                <a:ext cx="6023610" cy="6954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4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777EB-C9EB-6B48-BAF2-0C569287C0CF}"/>
              </a:ext>
            </a:extLst>
          </p:cNvPr>
          <p:cNvSpPr txBox="1"/>
          <p:nvPr/>
        </p:nvSpPr>
        <p:spPr>
          <a:xfrm>
            <a:off x="3070747" y="259307"/>
            <a:ext cx="1752157" cy="477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No arbitrage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52C91-D41D-1D4D-8FC4-8D1FC0BB9DC7}"/>
              </a:ext>
            </a:extLst>
          </p:cNvPr>
          <p:cNvSpPr txBox="1"/>
          <p:nvPr/>
        </p:nvSpPr>
        <p:spPr>
          <a:xfrm>
            <a:off x="1495125" y="3417027"/>
            <a:ext cx="23398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Mobility of capital in switching mining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1ED822-5636-2D44-B14B-79268B9395CE}"/>
              </a:ext>
            </a:extLst>
          </p:cNvPr>
          <p:cNvSpPr txBox="1"/>
          <p:nvPr/>
        </p:nvSpPr>
        <p:spPr>
          <a:xfrm>
            <a:off x="630071" y="2113932"/>
            <a:ext cx="154219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Mining Bitcoin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2C73E0-F3F3-E24A-8184-4F7F1C406B8D}"/>
              </a:ext>
            </a:extLst>
          </p:cNvPr>
          <p:cNvSpPr txBox="1"/>
          <p:nvPr/>
        </p:nvSpPr>
        <p:spPr>
          <a:xfrm>
            <a:off x="3077570" y="2095016"/>
            <a:ext cx="17309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Mining Altcoins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6B528D-73A9-2842-95B3-782305947D18}"/>
              </a:ext>
            </a:extLst>
          </p:cNvPr>
          <p:cNvSpPr txBox="1"/>
          <p:nvPr/>
        </p:nvSpPr>
        <p:spPr>
          <a:xfrm>
            <a:off x="6091877" y="1931430"/>
            <a:ext cx="17309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Removing the opportunity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545B3-A2F4-964D-B09B-E5E390EB05C0}"/>
              </a:ext>
            </a:extLst>
          </p:cNvPr>
          <p:cNvSpPr txBox="1"/>
          <p:nvPr/>
        </p:nvSpPr>
        <p:spPr>
          <a:xfrm>
            <a:off x="2172268" y="1201806"/>
            <a:ext cx="12314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Arbitrage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9C1EE-EE05-BE44-AC97-2484D7BFC481}"/>
              </a:ext>
            </a:extLst>
          </p:cNvPr>
          <p:cNvSpPr txBox="1"/>
          <p:nvPr/>
        </p:nvSpPr>
        <p:spPr>
          <a:xfrm>
            <a:off x="4617477" y="3401193"/>
            <a:ext cx="23398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Market exchange rate adjusts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28755-D7E3-1B4F-ADB4-E245AF83A97A}"/>
              </a:ext>
            </a:extLst>
          </p:cNvPr>
          <p:cNvSpPr txBox="1"/>
          <p:nvPr/>
        </p:nvSpPr>
        <p:spPr>
          <a:xfrm>
            <a:off x="4453704" y="994518"/>
            <a:ext cx="23398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Competition of capital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28C07F8-3A8E-064C-9225-4AF520682D09}"/>
              </a:ext>
            </a:extLst>
          </p:cNvPr>
          <p:cNvSpPr/>
          <p:nvPr/>
        </p:nvSpPr>
        <p:spPr>
          <a:xfrm>
            <a:off x="2172268" y="2164802"/>
            <a:ext cx="905302" cy="279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C41C92F-A06B-4B40-B75C-B4DFCD2CE81B}"/>
              </a:ext>
            </a:extLst>
          </p:cNvPr>
          <p:cNvSpPr/>
          <p:nvPr/>
        </p:nvSpPr>
        <p:spPr>
          <a:xfrm>
            <a:off x="4789145" y="2165054"/>
            <a:ext cx="1302731" cy="246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B6D51A-6D36-8242-BF21-82C6DFBA063F}"/>
              </a:ext>
            </a:extLst>
          </p:cNvPr>
          <p:cNvCxnSpPr/>
          <p:nvPr/>
        </p:nvCxnSpPr>
        <p:spPr>
          <a:xfrm>
            <a:off x="2665073" y="1595858"/>
            <a:ext cx="0" cy="65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10163A-1884-E648-82F3-D58F6DA82E29}"/>
              </a:ext>
            </a:extLst>
          </p:cNvPr>
          <p:cNvCxnSpPr>
            <a:cxnSpLocks/>
          </p:cNvCxnSpPr>
          <p:nvPr/>
        </p:nvCxnSpPr>
        <p:spPr>
          <a:xfrm>
            <a:off x="5440510" y="1386472"/>
            <a:ext cx="0" cy="778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6B34D2-9846-6C4E-A258-BA3563B0C2C6}"/>
              </a:ext>
            </a:extLst>
          </p:cNvPr>
          <p:cNvCxnSpPr>
            <a:stCxn id="6" idx="0"/>
          </p:cNvCxnSpPr>
          <p:nvPr/>
        </p:nvCxnSpPr>
        <p:spPr>
          <a:xfrm flipV="1">
            <a:off x="2665073" y="2443965"/>
            <a:ext cx="0" cy="97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79E883-2CD5-0645-B446-59AB7295AED1}"/>
              </a:ext>
            </a:extLst>
          </p:cNvPr>
          <p:cNvCxnSpPr/>
          <p:nvPr/>
        </p:nvCxnSpPr>
        <p:spPr>
          <a:xfrm flipV="1">
            <a:off x="5440510" y="2411184"/>
            <a:ext cx="0" cy="97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62C5EA9-2A50-934B-88AD-510143E79EAA}"/>
              </a:ext>
            </a:extLst>
          </p:cNvPr>
          <p:cNvSpPr txBox="1"/>
          <p:nvPr/>
        </p:nvSpPr>
        <p:spPr>
          <a:xfrm>
            <a:off x="205269" y="4657419"/>
            <a:ext cx="217027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Alice could mine 1 BTC/day based on her mining power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3FA6D-7A96-E04E-9E3E-B480E64E66AB}"/>
              </a:ext>
            </a:extLst>
          </p:cNvPr>
          <p:cNvSpPr txBox="1"/>
          <p:nvPr/>
        </p:nvSpPr>
        <p:spPr>
          <a:xfrm>
            <a:off x="2947135" y="4448527"/>
            <a:ext cx="3722853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And alternatively, 33000 XYZ Coin/day</a:t>
            </a:r>
          </a:p>
          <a:p>
            <a:endParaRPr lang="en-US" dirty="0"/>
          </a:p>
          <a:p>
            <a:r>
              <a:rPr lang="en-US" dirty="0"/>
              <a:t>Current market bid = 0.00003996 BTC</a:t>
            </a:r>
          </a:p>
          <a:p>
            <a:endParaRPr lang="en-US" dirty="0"/>
          </a:p>
          <a:p>
            <a:r>
              <a:rPr lang="en-US" dirty="0"/>
              <a:t>33000 * 0.00003996 = 1.32 BTC/day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56A5C239-8379-114E-A23A-1F8CB296F6ED}"/>
              </a:ext>
            </a:extLst>
          </p:cNvPr>
          <p:cNvSpPr/>
          <p:nvPr/>
        </p:nvSpPr>
        <p:spPr>
          <a:xfrm>
            <a:off x="2376407" y="4970780"/>
            <a:ext cx="544214" cy="256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9E6C8-FC70-084A-AECF-6FD822C95F31}"/>
              </a:ext>
            </a:extLst>
          </p:cNvPr>
          <p:cNvSpPr txBox="1"/>
          <p:nvPr/>
        </p:nvSpPr>
        <p:spPr>
          <a:xfrm>
            <a:off x="7041961" y="4864024"/>
            <a:ext cx="17309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Removing the opportunity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404374D9-D72E-A445-BEEB-BA0ACCB79EC8}"/>
              </a:ext>
            </a:extLst>
          </p:cNvPr>
          <p:cNvSpPr/>
          <p:nvPr/>
        </p:nvSpPr>
        <p:spPr>
          <a:xfrm>
            <a:off x="6696502" y="5064947"/>
            <a:ext cx="286430" cy="244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3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1FDBC-D8BF-0946-A347-923E8A6CC20B}"/>
              </a:ext>
            </a:extLst>
          </p:cNvPr>
          <p:cNvSpPr txBox="1"/>
          <p:nvPr/>
        </p:nvSpPr>
        <p:spPr>
          <a:xfrm>
            <a:off x="6741994" y="3235360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world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8DFEB7-6D6E-D848-B310-97292D40EBBA}"/>
              </a:ext>
            </a:extLst>
          </p:cNvPr>
          <p:cNvSpPr/>
          <p:nvPr/>
        </p:nvSpPr>
        <p:spPr>
          <a:xfrm>
            <a:off x="795407" y="614148"/>
            <a:ext cx="4009884" cy="458564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1A3EE-A462-2346-8FA6-AA44DCC08651}"/>
              </a:ext>
            </a:extLst>
          </p:cNvPr>
          <p:cNvSpPr txBox="1"/>
          <p:nvPr/>
        </p:nvSpPr>
        <p:spPr>
          <a:xfrm>
            <a:off x="2023704" y="914400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A4192-6FB4-3840-A55D-EFC3E592C495}"/>
              </a:ext>
            </a:extLst>
          </p:cNvPr>
          <p:cNvSpPr txBox="1"/>
          <p:nvPr/>
        </p:nvSpPr>
        <p:spPr>
          <a:xfrm>
            <a:off x="1532387" y="2306471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Altcoins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E3761-ED3B-6E46-8D4C-C55543FC03C6}"/>
              </a:ext>
            </a:extLst>
          </p:cNvPr>
          <p:cNvSpPr txBox="1"/>
          <p:nvPr/>
        </p:nvSpPr>
        <p:spPr>
          <a:xfrm>
            <a:off x="3088229" y="3302758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Bitcoin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03739A-7302-6D4E-A32B-B248B6D92138}"/>
              </a:ext>
            </a:extLst>
          </p:cNvPr>
          <p:cNvSpPr/>
          <p:nvPr/>
        </p:nvSpPr>
        <p:spPr>
          <a:xfrm>
            <a:off x="1342455" y="1815152"/>
            <a:ext cx="1279194" cy="125559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356669-EE8A-1C43-9405-1C32981FDC04}"/>
              </a:ext>
            </a:extLst>
          </p:cNvPr>
          <p:cNvSpPr/>
          <p:nvPr/>
        </p:nvSpPr>
        <p:spPr>
          <a:xfrm>
            <a:off x="6115050" y="2866028"/>
            <a:ext cx="2728699" cy="233376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19DE2-9BD7-1F4E-ADA6-66BC0BE7E5E2}"/>
              </a:ext>
            </a:extLst>
          </p:cNvPr>
          <p:cNvSpPr/>
          <p:nvPr/>
        </p:nvSpPr>
        <p:spPr>
          <a:xfrm>
            <a:off x="2976491" y="3070746"/>
            <a:ext cx="1009935" cy="100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9E9E8B-E87C-B746-9048-792E80CC3EB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62299" y="2886869"/>
            <a:ext cx="662094" cy="3317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A9EDCF-E95C-404E-8329-6DF5C7761127}"/>
              </a:ext>
            </a:extLst>
          </p:cNvPr>
          <p:cNvCxnSpPr/>
          <p:nvPr/>
        </p:nvCxnSpPr>
        <p:spPr>
          <a:xfrm>
            <a:off x="3946763" y="3780850"/>
            <a:ext cx="2128624" cy="43672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F608EC-B04B-D64F-9FFA-45DEF07595F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844954" y="3207800"/>
            <a:ext cx="1669705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27C00A76-B035-CB44-B2B8-0EAE2482A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67" y="0"/>
            <a:ext cx="914400" cy="914400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6319F542-B639-1E43-85FD-D8B76C7573CE}"/>
              </a:ext>
            </a:extLst>
          </p:cNvPr>
          <p:cNvSpPr/>
          <p:nvPr/>
        </p:nvSpPr>
        <p:spPr>
          <a:xfrm>
            <a:off x="2265528" y="5513696"/>
            <a:ext cx="4258102" cy="300250"/>
          </a:xfrm>
          <a:custGeom>
            <a:avLst/>
            <a:gdLst>
              <a:gd name="connsiteX0" fmla="*/ 0 w 4258102"/>
              <a:gd name="connsiteY0" fmla="*/ 0 h 300250"/>
              <a:gd name="connsiteX1" fmla="*/ 0 w 4258102"/>
              <a:gd name="connsiteY1" fmla="*/ 286603 h 300250"/>
              <a:gd name="connsiteX2" fmla="*/ 2456597 w 4258102"/>
              <a:gd name="connsiteY2" fmla="*/ 286603 h 300250"/>
              <a:gd name="connsiteX3" fmla="*/ 2456597 w 4258102"/>
              <a:gd name="connsiteY3" fmla="*/ 54591 h 300250"/>
              <a:gd name="connsiteX4" fmla="*/ 2456597 w 4258102"/>
              <a:gd name="connsiteY4" fmla="*/ 300250 h 300250"/>
              <a:gd name="connsiteX5" fmla="*/ 4258102 w 4258102"/>
              <a:gd name="connsiteY5" fmla="*/ 300250 h 300250"/>
              <a:gd name="connsiteX6" fmla="*/ 4258102 w 4258102"/>
              <a:gd name="connsiteY6" fmla="*/ 81886 h 300250"/>
              <a:gd name="connsiteX7" fmla="*/ 4258102 w 4258102"/>
              <a:gd name="connsiteY7" fmla="*/ 81886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8102" h="300250">
                <a:moveTo>
                  <a:pt x="0" y="0"/>
                </a:moveTo>
                <a:lnTo>
                  <a:pt x="0" y="286603"/>
                </a:lnTo>
                <a:lnTo>
                  <a:pt x="2456597" y="286603"/>
                </a:lnTo>
                <a:lnTo>
                  <a:pt x="2456597" y="54591"/>
                </a:lnTo>
                <a:lnTo>
                  <a:pt x="2456597" y="300250"/>
                </a:lnTo>
                <a:lnTo>
                  <a:pt x="4258102" y="300250"/>
                </a:lnTo>
                <a:lnTo>
                  <a:pt x="4258102" y="81886"/>
                </a:lnTo>
                <a:lnTo>
                  <a:pt x="4258102" y="8188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6F29921E-919F-444D-9962-6196C81FC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3802" y="-67956"/>
            <a:ext cx="914400" cy="914400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02DB4020-4032-314D-B343-5D6EF896F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3999" y="21563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B7DEF5-22A3-0C46-9123-8F3B7A62EDC8}"/>
                  </a:ext>
                </a:extLst>
              </p:cNvPr>
              <p:cNvSpPr txBox="1"/>
              <p:nvPr/>
            </p:nvSpPr>
            <p:spPr>
              <a:xfrm>
                <a:off x="1108709" y="2184420"/>
                <a:ext cx="6697980" cy="172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𝐵𝑙𝑜𝑐𝑘𝑇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𝑖𝑓𝑓𝑖𝑐𝑢𝑙𝑡𝑦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𝑎𝑠h𝑟𝑎𝑡𝑒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𝐵𝑙𝑜𝑐𝑘𝑅𝑒𝑤𝑎𝑟𝑑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𝐵𝑙𝑜𝑐𝑘𝑇𝑖𝑚𝑒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B7DEF5-22A3-0C46-9123-8F3B7A62E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09" y="2184420"/>
                <a:ext cx="6697980" cy="17226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0D067B-7796-1A46-89F4-381011925A9D}"/>
                  </a:ext>
                </a:extLst>
              </p:cNvPr>
              <p:cNvSpPr txBox="1"/>
              <p:nvPr/>
            </p:nvSpPr>
            <p:spPr>
              <a:xfrm>
                <a:off x="1764409" y="4983546"/>
                <a:ext cx="5418331" cy="6600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𝑀𝑎𝑟𝑔𝑖𝑛𝑎𝑙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𝑂𝑃𝐸𝑋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𝑂𝑃𝐸𝑋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𝐵𝑇𝐶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0D067B-7796-1A46-89F4-38101192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09" y="4983546"/>
                <a:ext cx="5418331" cy="660052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C7FD2F0-9B27-D046-B047-55DE8E14EB3F}"/>
              </a:ext>
            </a:extLst>
          </p:cNvPr>
          <p:cNvSpPr txBox="1"/>
          <p:nvPr/>
        </p:nvSpPr>
        <p:spPr>
          <a:xfrm>
            <a:off x="1445893" y="414238"/>
            <a:ext cx="67018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Shut-down Price: a cost of production model</a:t>
            </a:r>
            <a:endParaRPr lang="en-US" sz="2800" b="0" dirty="0">
              <a:ea typeface="Cambria Math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95E06-43C9-3A4D-9B48-6E89324E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25" y="4032448"/>
            <a:ext cx="6311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FD2F0-9B27-D046-B047-55DE8E14EB3F}"/>
              </a:ext>
            </a:extLst>
          </p:cNvPr>
          <p:cNvSpPr txBox="1"/>
          <p:nvPr/>
        </p:nvSpPr>
        <p:spPr>
          <a:xfrm>
            <a:off x="1445893" y="414238"/>
            <a:ext cx="67018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Shut-down Price: a cost of production model</a:t>
            </a:r>
            <a:endParaRPr lang="en-US" sz="2800" b="0" dirty="0">
              <a:ea typeface="Cambria Math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3E305-2C7A-0640-B9A7-B8437E512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41" y="1224450"/>
            <a:ext cx="2727062" cy="49814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2A91E8-A64B-F246-A887-DABF6272878E}"/>
              </a:ext>
            </a:extLst>
          </p:cNvPr>
          <p:cNvSpPr txBox="1"/>
          <p:nvPr/>
        </p:nvSpPr>
        <p:spPr>
          <a:xfrm>
            <a:off x="3805881" y="2372497"/>
            <a:ext cx="126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26952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AF286-44BA-3748-AAE1-E3A866A63859}"/>
              </a:ext>
            </a:extLst>
          </p:cNvPr>
          <p:cNvSpPr txBox="1"/>
          <p:nvPr/>
        </p:nvSpPr>
        <p:spPr>
          <a:xfrm>
            <a:off x="3805880" y="2640956"/>
            <a:ext cx="126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68322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7ADE45-EC24-5847-A149-3F15E2C50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626" y="3278747"/>
            <a:ext cx="3869899" cy="13751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BB79FFD-187B-FF41-8C7E-EB10F66E43A2}"/>
              </a:ext>
            </a:extLst>
          </p:cNvPr>
          <p:cNvSpPr/>
          <p:nvPr/>
        </p:nvSpPr>
        <p:spPr>
          <a:xfrm>
            <a:off x="2606722" y="2557163"/>
            <a:ext cx="423081" cy="1846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79EAF6-4117-AC41-960C-2EFBB9C59FBC}"/>
              </a:ext>
            </a:extLst>
          </p:cNvPr>
          <p:cNvSpPr/>
          <p:nvPr/>
        </p:nvSpPr>
        <p:spPr>
          <a:xfrm>
            <a:off x="2606722" y="2720648"/>
            <a:ext cx="423081" cy="1846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01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FD2F0-9B27-D046-B047-55DE8E14EB3F}"/>
              </a:ext>
            </a:extLst>
          </p:cNvPr>
          <p:cNvSpPr txBox="1"/>
          <p:nvPr/>
        </p:nvSpPr>
        <p:spPr>
          <a:xfrm>
            <a:off x="1445893" y="414238"/>
            <a:ext cx="67018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Shut-down Price: a cost of production model</a:t>
            </a:r>
            <a:endParaRPr lang="en-US" sz="2800" b="0" dirty="0">
              <a:ea typeface="Cambria Math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88C19-D279-0840-8471-592428688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76" y="1407251"/>
            <a:ext cx="6806846" cy="4309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33BF71-32FD-ED4F-9A8F-68371D9DD41E}"/>
              </a:ext>
            </a:extLst>
          </p:cNvPr>
          <p:cNvSpPr txBox="1"/>
          <p:nvPr/>
        </p:nvSpPr>
        <p:spPr>
          <a:xfrm>
            <a:off x="1187355" y="5569545"/>
            <a:ext cx="616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Website: </a:t>
            </a:r>
            <a:r>
              <a:rPr lang="en-US" dirty="0" err="1"/>
              <a:t>Digiconomist</a:t>
            </a:r>
            <a:endParaRPr lang="en-US" dirty="0"/>
          </a:p>
          <a:p>
            <a:r>
              <a:rPr lang="en-US" dirty="0"/>
              <a:t>Bitcoin Energy Consumption Index</a:t>
            </a:r>
          </a:p>
          <a:p>
            <a:r>
              <a:rPr lang="en-US" dirty="0"/>
              <a:t>https://</a:t>
            </a:r>
            <a:r>
              <a:rPr lang="en-US" dirty="0" err="1"/>
              <a:t>digiconomist.net</a:t>
            </a:r>
            <a:r>
              <a:rPr lang="en-US" dirty="0"/>
              <a:t>/bitcoin-energy-consumption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6289C-AC6C-E34B-BF38-600FA8FD7A2D}"/>
              </a:ext>
            </a:extLst>
          </p:cNvPr>
          <p:cNvSpPr/>
          <p:nvPr/>
        </p:nvSpPr>
        <p:spPr>
          <a:xfrm>
            <a:off x="1054276" y="3657600"/>
            <a:ext cx="6806846" cy="232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1FDBC-D8BF-0946-A347-923E8A6CC20B}"/>
              </a:ext>
            </a:extLst>
          </p:cNvPr>
          <p:cNvSpPr txBox="1"/>
          <p:nvPr/>
        </p:nvSpPr>
        <p:spPr>
          <a:xfrm>
            <a:off x="6741994" y="3235360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world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8DFEB7-6D6E-D848-B310-97292D40EBBA}"/>
              </a:ext>
            </a:extLst>
          </p:cNvPr>
          <p:cNvSpPr/>
          <p:nvPr/>
        </p:nvSpPr>
        <p:spPr>
          <a:xfrm>
            <a:off x="795407" y="614148"/>
            <a:ext cx="4009884" cy="458564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1A3EE-A462-2346-8FA6-AA44DCC08651}"/>
              </a:ext>
            </a:extLst>
          </p:cNvPr>
          <p:cNvSpPr txBox="1"/>
          <p:nvPr/>
        </p:nvSpPr>
        <p:spPr>
          <a:xfrm>
            <a:off x="2023704" y="914400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A4192-6FB4-3840-A55D-EFC3E592C495}"/>
              </a:ext>
            </a:extLst>
          </p:cNvPr>
          <p:cNvSpPr txBox="1"/>
          <p:nvPr/>
        </p:nvSpPr>
        <p:spPr>
          <a:xfrm>
            <a:off x="1532387" y="2306471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Altcoins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E3761-ED3B-6E46-8D4C-C55543FC03C6}"/>
              </a:ext>
            </a:extLst>
          </p:cNvPr>
          <p:cNvSpPr txBox="1"/>
          <p:nvPr/>
        </p:nvSpPr>
        <p:spPr>
          <a:xfrm>
            <a:off x="3088229" y="3302758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Bitcoin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03739A-7302-6D4E-A32B-B248B6D92138}"/>
              </a:ext>
            </a:extLst>
          </p:cNvPr>
          <p:cNvSpPr/>
          <p:nvPr/>
        </p:nvSpPr>
        <p:spPr>
          <a:xfrm>
            <a:off x="1342455" y="1815152"/>
            <a:ext cx="1279194" cy="125559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356669-EE8A-1C43-9405-1C32981FDC04}"/>
              </a:ext>
            </a:extLst>
          </p:cNvPr>
          <p:cNvSpPr/>
          <p:nvPr/>
        </p:nvSpPr>
        <p:spPr>
          <a:xfrm>
            <a:off x="6115050" y="2866028"/>
            <a:ext cx="2728699" cy="233376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19DE2-9BD7-1F4E-ADA6-66BC0BE7E5E2}"/>
              </a:ext>
            </a:extLst>
          </p:cNvPr>
          <p:cNvSpPr/>
          <p:nvPr/>
        </p:nvSpPr>
        <p:spPr>
          <a:xfrm>
            <a:off x="2976491" y="3070746"/>
            <a:ext cx="1009935" cy="100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9E9E8B-E87C-B746-9048-792E80CC3EB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62299" y="2886869"/>
            <a:ext cx="662094" cy="3317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A9EDCF-E95C-404E-8329-6DF5C7761127}"/>
              </a:ext>
            </a:extLst>
          </p:cNvPr>
          <p:cNvCxnSpPr/>
          <p:nvPr/>
        </p:nvCxnSpPr>
        <p:spPr>
          <a:xfrm>
            <a:off x="3946763" y="3780850"/>
            <a:ext cx="2128624" cy="43672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F608EC-B04B-D64F-9FFA-45DEF07595F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844954" y="3207800"/>
            <a:ext cx="1669705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27C00A76-B035-CB44-B2B8-0EAE2482A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67" y="0"/>
            <a:ext cx="914400" cy="914400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6319F542-B639-1E43-85FD-D8B76C7573CE}"/>
              </a:ext>
            </a:extLst>
          </p:cNvPr>
          <p:cNvSpPr/>
          <p:nvPr/>
        </p:nvSpPr>
        <p:spPr>
          <a:xfrm>
            <a:off x="2265528" y="5513696"/>
            <a:ext cx="4258102" cy="300250"/>
          </a:xfrm>
          <a:custGeom>
            <a:avLst/>
            <a:gdLst>
              <a:gd name="connsiteX0" fmla="*/ 0 w 4258102"/>
              <a:gd name="connsiteY0" fmla="*/ 0 h 300250"/>
              <a:gd name="connsiteX1" fmla="*/ 0 w 4258102"/>
              <a:gd name="connsiteY1" fmla="*/ 286603 h 300250"/>
              <a:gd name="connsiteX2" fmla="*/ 2456597 w 4258102"/>
              <a:gd name="connsiteY2" fmla="*/ 286603 h 300250"/>
              <a:gd name="connsiteX3" fmla="*/ 2456597 w 4258102"/>
              <a:gd name="connsiteY3" fmla="*/ 54591 h 300250"/>
              <a:gd name="connsiteX4" fmla="*/ 2456597 w 4258102"/>
              <a:gd name="connsiteY4" fmla="*/ 300250 h 300250"/>
              <a:gd name="connsiteX5" fmla="*/ 4258102 w 4258102"/>
              <a:gd name="connsiteY5" fmla="*/ 300250 h 300250"/>
              <a:gd name="connsiteX6" fmla="*/ 4258102 w 4258102"/>
              <a:gd name="connsiteY6" fmla="*/ 81886 h 300250"/>
              <a:gd name="connsiteX7" fmla="*/ 4258102 w 4258102"/>
              <a:gd name="connsiteY7" fmla="*/ 81886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8102" h="300250">
                <a:moveTo>
                  <a:pt x="0" y="0"/>
                </a:moveTo>
                <a:lnTo>
                  <a:pt x="0" y="286603"/>
                </a:lnTo>
                <a:lnTo>
                  <a:pt x="2456597" y="286603"/>
                </a:lnTo>
                <a:lnTo>
                  <a:pt x="2456597" y="54591"/>
                </a:lnTo>
                <a:lnTo>
                  <a:pt x="2456597" y="300250"/>
                </a:lnTo>
                <a:lnTo>
                  <a:pt x="4258102" y="300250"/>
                </a:lnTo>
                <a:lnTo>
                  <a:pt x="4258102" y="81886"/>
                </a:lnTo>
                <a:lnTo>
                  <a:pt x="4258102" y="8188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19BC8C-03A3-6243-B622-BA9B8C97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622300"/>
            <a:ext cx="91059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5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B7DEF5-22A3-0C46-9123-8F3B7A62EDC8}"/>
                  </a:ext>
                </a:extLst>
              </p:cNvPr>
              <p:cNvSpPr txBox="1"/>
              <p:nvPr/>
            </p:nvSpPr>
            <p:spPr>
              <a:xfrm>
                <a:off x="1108709" y="2184420"/>
                <a:ext cx="6697980" cy="172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𝐵𝑙𝑜𝑐𝑘𝑇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𝑖𝑚𝑒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𝑖𝑓𝑓𝑖𝑐𝑢𝑙𝑡𝑦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𝑎𝑠h𝑟𝑎𝑡𝑒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𝐵𝑙𝑜𝑐𝑘𝑅𝑒𝑤𝑎𝑟𝑑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𝐵𝑙𝑜𝑐𝑘𝑇𝑖𝑚𝑒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B7DEF5-22A3-0C46-9123-8F3B7A62E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09" y="2184420"/>
                <a:ext cx="6697980" cy="17226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0D067B-7796-1A46-89F4-381011925A9D}"/>
                  </a:ext>
                </a:extLst>
              </p:cNvPr>
              <p:cNvSpPr txBox="1"/>
              <p:nvPr/>
            </p:nvSpPr>
            <p:spPr>
              <a:xfrm>
                <a:off x="1764409" y="4983546"/>
                <a:ext cx="5418331" cy="6600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𝑀𝑎𝑟𝑔𝑖𝑛𝑎𝑙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𝑂𝑃𝐸𝑋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𝑂𝑃𝐸𝑋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𝐵𝑇𝐶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0D067B-7796-1A46-89F4-38101192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09" y="4983546"/>
                <a:ext cx="5418331" cy="660052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C7FD2F0-9B27-D046-B047-55DE8E14EB3F}"/>
              </a:ext>
            </a:extLst>
          </p:cNvPr>
          <p:cNvSpPr txBox="1"/>
          <p:nvPr/>
        </p:nvSpPr>
        <p:spPr>
          <a:xfrm>
            <a:off x="1445893" y="414238"/>
            <a:ext cx="67018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Shut-down Price: a cost of production model</a:t>
            </a:r>
            <a:endParaRPr lang="en-US" sz="2800" b="0" dirty="0">
              <a:ea typeface="Cambria Math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95E06-43C9-3A4D-9B48-6E89324E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25" y="4032448"/>
            <a:ext cx="6311900" cy="723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6106F2-8F3A-E34E-ADAB-8D3815D4021C}"/>
              </a:ext>
            </a:extLst>
          </p:cNvPr>
          <p:cNvSpPr/>
          <p:nvPr/>
        </p:nvSpPr>
        <p:spPr>
          <a:xfrm>
            <a:off x="3330054" y="4032448"/>
            <a:ext cx="3002507" cy="594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1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FD2F0-9B27-D046-B047-55DE8E14EB3F}"/>
              </a:ext>
            </a:extLst>
          </p:cNvPr>
          <p:cNvSpPr txBox="1"/>
          <p:nvPr/>
        </p:nvSpPr>
        <p:spPr>
          <a:xfrm>
            <a:off x="1445893" y="414238"/>
            <a:ext cx="67018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Cambria Math" panose="02040503050406030204" pitchFamily="18" charset="0"/>
              </a:rPr>
              <a:t>Shut-down Price: a cost of production model</a:t>
            </a:r>
            <a:endParaRPr lang="en-US" sz="2800" b="0" dirty="0">
              <a:ea typeface="Cambria Math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95E06-43C9-3A4D-9B48-6E89324E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16" y="1480089"/>
            <a:ext cx="6311900" cy="723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6106F2-8F3A-E34E-ADAB-8D3815D4021C}"/>
              </a:ext>
            </a:extLst>
          </p:cNvPr>
          <p:cNvSpPr/>
          <p:nvPr/>
        </p:nvSpPr>
        <p:spPr>
          <a:xfrm>
            <a:off x="3406256" y="1525593"/>
            <a:ext cx="3002507" cy="594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A53B8-A594-F746-845D-EDBDA215774C}"/>
              </a:ext>
            </a:extLst>
          </p:cNvPr>
          <p:cNvSpPr txBox="1"/>
          <p:nvPr/>
        </p:nvSpPr>
        <p:spPr>
          <a:xfrm>
            <a:off x="722561" y="2279375"/>
            <a:ext cx="3289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2015</a:t>
            </a:r>
          </a:p>
          <a:p>
            <a:r>
              <a:rPr lang="en-US" dirty="0"/>
              <a:t>75.33 USD/MWh in Mexico</a:t>
            </a:r>
          </a:p>
          <a:p>
            <a:r>
              <a:rPr lang="en-US" dirty="0"/>
              <a:t>337.38 USD/MWh in Denmark</a:t>
            </a:r>
          </a:p>
          <a:p>
            <a:r>
              <a:rPr lang="en-US" dirty="0"/>
              <a:t>35.34 USD/MWh Norway</a:t>
            </a:r>
          </a:p>
          <a:p>
            <a:r>
              <a:rPr lang="en-US" dirty="0"/>
              <a:t>263.33 USD/MWh in Italy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F5637-E822-314C-8B22-038DB9B8F520}"/>
              </a:ext>
            </a:extLst>
          </p:cNvPr>
          <p:cNvSpPr txBox="1"/>
          <p:nvPr/>
        </p:nvSpPr>
        <p:spPr>
          <a:xfrm>
            <a:off x="4899546" y="2513209"/>
            <a:ext cx="324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Competitive prices: </a:t>
            </a:r>
          </a:p>
          <a:p>
            <a:r>
              <a:rPr lang="en-US" dirty="0"/>
              <a:t>(Abundant hydro power)</a:t>
            </a:r>
          </a:p>
          <a:p>
            <a:r>
              <a:rPr lang="en-US" dirty="0"/>
              <a:t>South west of China</a:t>
            </a:r>
          </a:p>
          <a:p>
            <a:r>
              <a:rPr lang="en-US" dirty="0"/>
              <a:t>North American continent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B22FB4-63D6-7B4A-88F6-67825BA10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041" y="3779454"/>
            <a:ext cx="5688449" cy="26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1FDBC-D8BF-0946-A347-923E8A6CC20B}"/>
              </a:ext>
            </a:extLst>
          </p:cNvPr>
          <p:cNvSpPr txBox="1"/>
          <p:nvPr/>
        </p:nvSpPr>
        <p:spPr>
          <a:xfrm>
            <a:off x="6741994" y="3235360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world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8DFEB7-6D6E-D848-B310-97292D40EBBA}"/>
              </a:ext>
            </a:extLst>
          </p:cNvPr>
          <p:cNvSpPr/>
          <p:nvPr/>
        </p:nvSpPr>
        <p:spPr>
          <a:xfrm>
            <a:off x="795407" y="614148"/>
            <a:ext cx="4009884" cy="458564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1A3EE-A462-2346-8FA6-AA44DCC08651}"/>
              </a:ext>
            </a:extLst>
          </p:cNvPr>
          <p:cNvSpPr txBox="1"/>
          <p:nvPr/>
        </p:nvSpPr>
        <p:spPr>
          <a:xfrm>
            <a:off x="2023704" y="914400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A4192-6FB4-3840-A55D-EFC3E592C495}"/>
              </a:ext>
            </a:extLst>
          </p:cNvPr>
          <p:cNvSpPr txBox="1"/>
          <p:nvPr/>
        </p:nvSpPr>
        <p:spPr>
          <a:xfrm>
            <a:off x="1532387" y="2306471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Altcoins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E3761-ED3B-6E46-8D4C-C55543FC03C6}"/>
              </a:ext>
            </a:extLst>
          </p:cNvPr>
          <p:cNvSpPr txBox="1"/>
          <p:nvPr/>
        </p:nvSpPr>
        <p:spPr>
          <a:xfrm>
            <a:off x="3088229" y="3302758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Bitcoin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03739A-7302-6D4E-A32B-B248B6D92138}"/>
              </a:ext>
            </a:extLst>
          </p:cNvPr>
          <p:cNvSpPr/>
          <p:nvPr/>
        </p:nvSpPr>
        <p:spPr>
          <a:xfrm>
            <a:off x="1342455" y="1815152"/>
            <a:ext cx="1279194" cy="125559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356669-EE8A-1C43-9405-1C32981FDC04}"/>
              </a:ext>
            </a:extLst>
          </p:cNvPr>
          <p:cNvSpPr/>
          <p:nvPr/>
        </p:nvSpPr>
        <p:spPr>
          <a:xfrm>
            <a:off x="6115050" y="2866028"/>
            <a:ext cx="2728699" cy="233376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19DE2-9BD7-1F4E-ADA6-66BC0BE7E5E2}"/>
              </a:ext>
            </a:extLst>
          </p:cNvPr>
          <p:cNvSpPr/>
          <p:nvPr/>
        </p:nvSpPr>
        <p:spPr>
          <a:xfrm>
            <a:off x="2976491" y="3070746"/>
            <a:ext cx="1009935" cy="100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9E9E8B-E87C-B746-9048-792E80CC3EB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62299" y="2886869"/>
            <a:ext cx="662094" cy="3317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A9EDCF-E95C-404E-8329-6DF5C7761127}"/>
              </a:ext>
            </a:extLst>
          </p:cNvPr>
          <p:cNvCxnSpPr/>
          <p:nvPr/>
        </p:nvCxnSpPr>
        <p:spPr>
          <a:xfrm>
            <a:off x="3946763" y="3780850"/>
            <a:ext cx="2128624" cy="43672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F608EC-B04B-D64F-9FFA-45DEF07595F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844954" y="3207800"/>
            <a:ext cx="1669705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27C00A76-B035-CB44-B2B8-0EAE2482A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67" y="0"/>
            <a:ext cx="914400" cy="914400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6319F542-B639-1E43-85FD-D8B76C7573CE}"/>
              </a:ext>
            </a:extLst>
          </p:cNvPr>
          <p:cNvSpPr/>
          <p:nvPr/>
        </p:nvSpPr>
        <p:spPr>
          <a:xfrm>
            <a:off x="2265528" y="5513696"/>
            <a:ext cx="4258102" cy="300250"/>
          </a:xfrm>
          <a:custGeom>
            <a:avLst/>
            <a:gdLst>
              <a:gd name="connsiteX0" fmla="*/ 0 w 4258102"/>
              <a:gd name="connsiteY0" fmla="*/ 0 h 300250"/>
              <a:gd name="connsiteX1" fmla="*/ 0 w 4258102"/>
              <a:gd name="connsiteY1" fmla="*/ 286603 h 300250"/>
              <a:gd name="connsiteX2" fmla="*/ 2456597 w 4258102"/>
              <a:gd name="connsiteY2" fmla="*/ 286603 h 300250"/>
              <a:gd name="connsiteX3" fmla="*/ 2456597 w 4258102"/>
              <a:gd name="connsiteY3" fmla="*/ 54591 h 300250"/>
              <a:gd name="connsiteX4" fmla="*/ 2456597 w 4258102"/>
              <a:gd name="connsiteY4" fmla="*/ 300250 h 300250"/>
              <a:gd name="connsiteX5" fmla="*/ 4258102 w 4258102"/>
              <a:gd name="connsiteY5" fmla="*/ 300250 h 300250"/>
              <a:gd name="connsiteX6" fmla="*/ 4258102 w 4258102"/>
              <a:gd name="connsiteY6" fmla="*/ 81886 h 300250"/>
              <a:gd name="connsiteX7" fmla="*/ 4258102 w 4258102"/>
              <a:gd name="connsiteY7" fmla="*/ 81886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8102" h="300250">
                <a:moveTo>
                  <a:pt x="0" y="0"/>
                </a:moveTo>
                <a:lnTo>
                  <a:pt x="0" y="286603"/>
                </a:lnTo>
                <a:lnTo>
                  <a:pt x="2456597" y="286603"/>
                </a:lnTo>
                <a:lnTo>
                  <a:pt x="2456597" y="54591"/>
                </a:lnTo>
                <a:lnTo>
                  <a:pt x="2456597" y="300250"/>
                </a:lnTo>
                <a:lnTo>
                  <a:pt x="4258102" y="300250"/>
                </a:lnTo>
                <a:lnTo>
                  <a:pt x="4258102" y="81886"/>
                </a:lnTo>
                <a:lnTo>
                  <a:pt x="4258102" y="8188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6F29921E-919F-444D-9962-6196C81FC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3802" y="-67956"/>
            <a:ext cx="914400" cy="914400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02DB4020-4032-314D-B343-5D6EF896F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3999" y="2156346"/>
            <a:ext cx="914400" cy="914400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F7C23F1A-6F46-5845-9041-C11A80DB4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5602" y="40742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09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FD2F0-9B27-D046-B047-55DE8E14EB3F}"/>
              </a:ext>
            </a:extLst>
          </p:cNvPr>
          <p:cNvSpPr txBox="1"/>
          <p:nvPr/>
        </p:nvSpPr>
        <p:spPr>
          <a:xfrm>
            <a:off x="1445893" y="414238"/>
            <a:ext cx="67018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ea typeface="Cambria Math" panose="02040503050406030204" pitchFamily="18" charset="0"/>
              </a:rPr>
              <a:t>Stable coins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DE350-BDAF-F740-85B6-77A7BF9CEFA4}"/>
              </a:ext>
            </a:extLst>
          </p:cNvPr>
          <p:cNvSpPr txBox="1"/>
          <p:nvPr/>
        </p:nvSpPr>
        <p:spPr>
          <a:xfrm>
            <a:off x="6441743" y="3917748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world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4B4B39-6AAD-3D42-8499-2459892B9E14}"/>
              </a:ext>
            </a:extLst>
          </p:cNvPr>
          <p:cNvSpPr/>
          <p:nvPr/>
        </p:nvSpPr>
        <p:spPr>
          <a:xfrm>
            <a:off x="495156" y="1296536"/>
            <a:ext cx="4009884" cy="458564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8B18F-192D-0541-86AC-426FC0C11BDE}"/>
              </a:ext>
            </a:extLst>
          </p:cNvPr>
          <p:cNvSpPr txBox="1"/>
          <p:nvPr/>
        </p:nvSpPr>
        <p:spPr>
          <a:xfrm>
            <a:off x="1723453" y="1596788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world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B7AE0-693A-DE46-8A5C-6D7EF20E8F47}"/>
              </a:ext>
            </a:extLst>
          </p:cNvPr>
          <p:cNvSpPr txBox="1"/>
          <p:nvPr/>
        </p:nvSpPr>
        <p:spPr>
          <a:xfrm>
            <a:off x="1232136" y="2988859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Altcoins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1EB4CA-3351-3F46-BE7C-1C0BC8A170EE}"/>
              </a:ext>
            </a:extLst>
          </p:cNvPr>
          <p:cNvSpPr txBox="1"/>
          <p:nvPr/>
        </p:nvSpPr>
        <p:spPr>
          <a:xfrm>
            <a:off x="2787978" y="3985146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Bitcoin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B8EDBD-EA75-B34A-9F1D-6535CB2344C6}"/>
              </a:ext>
            </a:extLst>
          </p:cNvPr>
          <p:cNvSpPr/>
          <p:nvPr/>
        </p:nvSpPr>
        <p:spPr>
          <a:xfrm>
            <a:off x="1042204" y="2497540"/>
            <a:ext cx="1279194" cy="125559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CFBDC0-4410-7744-A2A2-A1CBDE685657}"/>
              </a:ext>
            </a:extLst>
          </p:cNvPr>
          <p:cNvSpPr/>
          <p:nvPr/>
        </p:nvSpPr>
        <p:spPr>
          <a:xfrm>
            <a:off x="5814799" y="3548416"/>
            <a:ext cx="2728699" cy="233376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2C5740-A0D2-F740-92DC-3C06B64F8C37}"/>
              </a:ext>
            </a:extLst>
          </p:cNvPr>
          <p:cNvSpPr/>
          <p:nvPr/>
        </p:nvSpPr>
        <p:spPr>
          <a:xfrm>
            <a:off x="2676240" y="3753134"/>
            <a:ext cx="1009935" cy="100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7EBB9D-E1C8-0344-B9F9-5775CAAB111C}"/>
              </a:ext>
            </a:extLst>
          </p:cNvPr>
          <p:cNvCxnSpPr/>
          <p:nvPr/>
        </p:nvCxnSpPr>
        <p:spPr>
          <a:xfrm>
            <a:off x="4189863" y="5186149"/>
            <a:ext cx="146116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0C6C44-C695-ED49-A827-4A87D5C3B4E9}"/>
              </a:ext>
            </a:extLst>
          </p:cNvPr>
          <p:cNvCxnSpPr>
            <a:cxnSpLocks/>
          </p:cNvCxnSpPr>
          <p:nvPr/>
        </p:nvCxnSpPr>
        <p:spPr>
          <a:xfrm flipH="1">
            <a:off x="4505040" y="4163408"/>
            <a:ext cx="138809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3A6FDE-FD1C-5B41-AB63-C06D797DE46A}"/>
              </a:ext>
            </a:extLst>
          </p:cNvPr>
          <p:cNvSpPr txBox="1"/>
          <p:nvPr/>
        </p:nvSpPr>
        <p:spPr>
          <a:xfrm>
            <a:off x="4616778" y="3190373"/>
            <a:ext cx="163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 Computational power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CC7FBE-700D-B444-A28C-A028285C312D}"/>
              </a:ext>
            </a:extLst>
          </p:cNvPr>
          <p:cNvSpPr txBox="1"/>
          <p:nvPr/>
        </p:nvSpPr>
        <p:spPr>
          <a:xfrm>
            <a:off x="4164273" y="5264199"/>
            <a:ext cx="163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Export services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1B6EF8D-FAE4-414E-BDDE-06FD7250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74" y="4806938"/>
            <a:ext cx="2624540" cy="15793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61A9DF-BD4D-894C-83FE-251B4AFDFE95}"/>
              </a:ext>
            </a:extLst>
          </p:cNvPr>
          <p:cNvSpPr txBox="1"/>
          <p:nvPr/>
        </p:nvSpPr>
        <p:spPr>
          <a:xfrm>
            <a:off x="6182055" y="936422"/>
            <a:ext cx="2251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Fiat collateralized</a:t>
            </a:r>
          </a:p>
          <a:p>
            <a:r>
              <a:rPr lang="en-US" dirty="0"/>
              <a:t>Tether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Crypto collateralized</a:t>
            </a:r>
          </a:p>
          <a:p>
            <a:r>
              <a:rPr lang="en-US" dirty="0" err="1"/>
              <a:t>MakerDAO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Non-collateralized</a:t>
            </a:r>
          </a:p>
          <a:p>
            <a:r>
              <a:rPr lang="en-US" dirty="0"/>
              <a:t>Basis</a:t>
            </a:r>
          </a:p>
          <a:p>
            <a:r>
              <a:rPr lang="en-US" dirty="0"/>
              <a:t>Carbon</a:t>
            </a:r>
          </a:p>
        </p:txBody>
      </p:sp>
    </p:spTree>
    <p:extLst>
      <p:ext uri="{BB962C8B-B14F-4D97-AF65-F5344CB8AC3E}">
        <p14:creationId xmlns:p14="http://schemas.microsoft.com/office/powerpoint/2010/main" val="221502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FD2F0-9B27-D046-B047-55DE8E14EB3F}"/>
              </a:ext>
            </a:extLst>
          </p:cNvPr>
          <p:cNvSpPr txBox="1"/>
          <p:nvPr/>
        </p:nvSpPr>
        <p:spPr>
          <a:xfrm>
            <a:off x="1445893" y="414238"/>
            <a:ext cx="67018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ea typeface="Cambria Math" panose="02040503050406030204" pitchFamily="18" charset="0"/>
              </a:rPr>
              <a:t>Stable coins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DE350-BDAF-F740-85B6-77A7BF9CEFA4}"/>
              </a:ext>
            </a:extLst>
          </p:cNvPr>
          <p:cNvSpPr txBox="1"/>
          <p:nvPr/>
        </p:nvSpPr>
        <p:spPr>
          <a:xfrm>
            <a:off x="6441743" y="3917748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world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4B4B39-6AAD-3D42-8499-2459892B9E14}"/>
              </a:ext>
            </a:extLst>
          </p:cNvPr>
          <p:cNvSpPr/>
          <p:nvPr/>
        </p:nvSpPr>
        <p:spPr>
          <a:xfrm>
            <a:off x="495156" y="1296536"/>
            <a:ext cx="4009884" cy="458564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98B18F-192D-0541-86AC-426FC0C11BDE}"/>
              </a:ext>
            </a:extLst>
          </p:cNvPr>
          <p:cNvSpPr txBox="1"/>
          <p:nvPr/>
        </p:nvSpPr>
        <p:spPr>
          <a:xfrm>
            <a:off x="1723453" y="1596788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world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B7AE0-693A-DE46-8A5C-6D7EF20E8F47}"/>
              </a:ext>
            </a:extLst>
          </p:cNvPr>
          <p:cNvSpPr txBox="1"/>
          <p:nvPr/>
        </p:nvSpPr>
        <p:spPr>
          <a:xfrm>
            <a:off x="1232136" y="2988859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Altcoins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1EB4CA-3351-3F46-BE7C-1C0BC8A170EE}"/>
              </a:ext>
            </a:extLst>
          </p:cNvPr>
          <p:cNvSpPr txBox="1"/>
          <p:nvPr/>
        </p:nvSpPr>
        <p:spPr>
          <a:xfrm>
            <a:off x="2787978" y="3985146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Bitcoin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B8EDBD-EA75-B34A-9F1D-6535CB2344C6}"/>
              </a:ext>
            </a:extLst>
          </p:cNvPr>
          <p:cNvSpPr/>
          <p:nvPr/>
        </p:nvSpPr>
        <p:spPr>
          <a:xfrm>
            <a:off x="1042204" y="2497540"/>
            <a:ext cx="1279194" cy="125559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CFBDC0-4410-7744-A2A2-A1CBDE685657}"/>
              </a:ext>
            </a:extLst>
          </p:cNvPr>
          <p:cNvSpPr/>
          <p:nvPr/>
        </p:nvSpPr>
        <p:spPr>
          <a:xfrm>
            <a:off x="5814799" y="3548416"/>
            <a:ext cx="2728699" cy="2333767"/>
          </a:xfrm>
          <a:prstGeom prst="ellipse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2C5740-A0D2-F740-92DC-3C06B64F8C37}"/>
              </a:ext>
            </a:extLst>
          </p:cNvPr>
          <p:cNvSpPr/>
          <p:nvPr/>
        </p:nvSpPr>
        <p:spPr>
          <a:xfrm>
            <a:off x="2676240" y="3753134"/>
            <a:ext cx="1009935" cy="100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7EBB9D-E1C8-0344-B9F9-5775CAAB111C}"/>
              </a:ext>
            </a:extLst>
          </p:cNvPr>
          <p:cNvCxnSpPr/>
          <p:nvPr/>
        </p:nvCxnSpPr>
        <p:spPr>
          <a:xfrm>
            <a:off x="4189863" y="5186149"/>
            <a:ext cx="146116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0C6C44-C695-ED49-A827-4A87D5C3B4E9}"/>
              </a:ext>
            </a:extLst>
          </p:cNvPr>
          <p:cNvCxnSpPr>
            <a:cxnSpLocks/>
          </p:cNvCxnSpPr>
          <p:nvPr/>
        </p:nvCxnSpPr>
        <p:spPr>
          <a:xfrm flipH="1">
            <a:off x="4505040" y="4163408"/>
            <a:ext cx="138809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3A6FDE-FD1C-5B41-AB63-C06D797DE46A}"/>
              </a:ext>
            </a:extLst>
          </p:cNvPr>
          <p:cNvSpPr txBox="1"/>
          <p:nvPr/>
        </p:nvSpPr>
        <p:spPr>
          <a:xfrm>
            <a:off x="4616778" y="3190373"/>
            <a:ext cx="163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 Computational power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CC7FBE-700D-B444-A28C-A028285C312D}"/>
              </a:ext>
            </a:extLst>
          </p:cNvPr>
          <p:cNvSpPr txBox="1"/>
          <p:nvPr/>
        </p:nvSpPr>
        <p:spPr>
          <a:xfrm>
            <a:off x="4164273" y="5264199"/>
            <a:ext cx="163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Export services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1B6EF8D-FAE4-414E-BDDE-06FD7250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88" y="1202385"/>
            <a:ext cx="2948628" cy="17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D95CF-3DBF-0D43-AF6A-2E12413A7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24" y="395416"/>
            <a:ext cx="3002984" cy="2965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BED519-750B-7E4E-85C4-D44786C4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508" y="50800"/>
            <a:ext cx="4007130" cy="3310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E089D-2AB9-9342-AE11-B7EC98352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0" y="3131837"/>
            <a:ext cx="3304272" cy="282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B3B42-E11C-094E-8600-FE54FAD1F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84" y="0"/>
            <a:ext cx="3179915" cy="3156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6813B3-5256-7D41-B395-F5B8F25E2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497" y="128467"/>
            <a:ext cx="2899106" cy="2899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B5A325-4C8D-9346-A050-0B4D90BD2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418" y="3156041"/>
            <a:ext cx="3264079" cy="28314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209AA-2030-8045-867B-D3B2D25BC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497" y="3156041"/>
            <a:ext cx="3287219" cy="30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6C114-FE84-C143-9BBC-E7F2CED17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2" y="725104"/>
            <a:ext cx="3904113" cy="2236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3D3BAD-A4CD-444D-B87B-FF8204D12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946" y="839652"/>
            <a:ext cx="3572207" cy="21219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512790-A60A-C043-9CD3-1686114AF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47" y="3276387"/>
            <a:ext cx="3744225" cy="19647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B5DDDC-1832-CE4C-8D29-A7488EB6D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946" y="3112742"/>
            <a:ext cx="3771684" cy="21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32D8CD-68D3-4C45-A723-1B5DEBA0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07" y="534377"/>
            <a:ext cx="4511789" cy="5252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8354E7-9C96-6440-A945-2CF2BBE64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99" y="1829937"/>
            <a:ext cx="4398392" cy="24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D7E55-37D9-9343-BC14-87877295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63" y="656230"/>
            <a:ext cx="3889991" cy="2009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B5762-B6C5-D34E-8611-C212CBAB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454" y="432179"/>
            <a:ext cx="3896625" cy="1981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09454E-5F16-B147-9D42-34EA82A5F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58" y="2533090"/>
            <a:ext cx="3407099" cy="30351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F2066-FA18-4842-9A77-C14171B0D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89" y="2413514"/>
            <a:ext cx="3747060" cy="37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1FC59-BE93-E94D-B8CD-C62D2F243D44}"/>
              </a:ext>
            </a:extLst>
          </p:cNvPr>
          <p:cNvSpPr txBox="1"/>
          <p:nvPr/>
        </p:nvSpPr>
        <p:spPr>
          <a:xfrm>
            <a:off x="914400" y="197708"/>
            <a:ext cx="652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someone say “I could not get the right output with the seal number”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F3E4F-F5D8-BF44-B779-522386D1539A}"/>
              </a:ext>
            </a:extLst>
          </p:cNvPr>
          <p:cNvSpPr txBox="1"/>
          <p:nvPr/>
        </p:nvSpPr>
        <p:spPr>
          <a:xfrm>
            <a:off x="1070403" y="1087690"/>
            <a:ext cx="6524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He might have misheard the transactions that were announced in the network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He might have miswritten the transactions that were announced in the network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He might have tried to cheat or be dishonest when writing transactions, either to favor himself or someone else in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D9B92-6236-7C48-9FA8-DC0BEAFC76C1}"/>
              </a:ext>
            </a:extLst>
          </p:cNvPr>
          <p:cNvSpPr txBox="1"/>
          <p:nvPr/>
        </p:nvSpPr>
        <p:spPr>
          <a:xfrm>
            <a:off x="914400" y="3396014"/>
            <a:ext cx="738934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/>
              <a:t>Whatever sealing number the majority agrees upon, becomes the honest sealing number.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BD9C2-1C4B-3141-ABBE-1EBBC946ED7D}"/>
              </a:ext>
            </a:extLst>
          </p:cNvPr>
          <p:cNvSpPr txBox="1"/>
          <p:nvPr/>
        </p:nvSpPr>
        <p:spPr>
          <a:xfrm>
            <a:off x="914400" y="4830881"/>
            <a:ext cx="76859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/>
              <a:t>The rewards make everyone keep working in the network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5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54330E1-F406-B34C-B942-BB41FB1D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5716" y="6492875"/>
            <a:ext cx="2806065" cy="3651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fld id="{9690C91D-960B-4E4A-B01F-F0EFB1C5FB36}" type="datetime1">
              <a:rPr lang="en-US" smtClean="0">
                <a:solidFill>
                  <a:schemeClr val="bg1"/>
                </a:solidFill>
              </a:rPr>
              <a:pPr algn="ctr"/>
              <a:t>9/24/18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7309D-1A5F-1149-9FDD-7FBB03B2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49" y="6492875"/>
            <a:ext cx="3314701" cy="3651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Xu, Olin Business School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55DD2E-B1EF-E249-B2C5-9477935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492875"/>
            <a:ext cx="3028950" cy="365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fld id="{84AEE268-07A0-9645-BA68-FE012FA36047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C2644-0024-3B42-AA2F-F78277EFF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13" y="0"/>
            <a:ext cx="5722772" cy="3473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27760-1636-954A-A673-FEB30E09A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56" y="3380428"/>
            <a:ext cx="5921769" cy="31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7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2796</TotalTime>
  <Words>758</Words>
  <Application>Microsoft Macintosh PowerPoint</Application>
  <PresentationFormat>On-screen Show (4:3)</PresentationFormat>
  <Paragraphs>216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Office Theme</vt:lpstr>
      <vt:lpstr>Cryptocurrency value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Cryptocurrency value formation</dc:title>
  <dc:creator>Xu, Neil</dc:creator>
  <cp:lastModifiedBy>Xu, Neil</cp:lastModifiedBy>
  <cp:revision>40</cp:revision>
  <dcterms:created xsi:type="dcterms:W3CDTF">2018-09-22T17:43:28Z</dcterms:created>
  <dcterms:modified xsi:type="dcterms:W3CDTF">2018-09-25T01:36:03Z</dcterms:modified>
</cp:coreProperties>
</file>